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158" r:id="rId2"/>
    <p:sldId id="3156" r:id="rId3"/>
    <p:sldId id="272" r:id="rId4"/>
    <p:sldId id="278" r:id="rId5"/>
    <p:sldId id="3157" r:id="rId6"/>
    <p:sldId id="286" r:id="rId7"/>
    <p:sldId id="287" r:id="rId8"/>
    <p:sldId id="279" r:id="rId9"/>
    <p:sldId id="285" r:id="rId10"/>
    <p:sldId id="282" r:id="rId11"/>
    <p:sldId id="284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B193-4101-4C31-990E-1A4108F67FE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0BEDA-5E9B-45DF-B207-73222712A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6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44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1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4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8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08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0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0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0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3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4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4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AFC7C8-9E20-4715-B9F0-745D8321423F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FFD12D-A10D-482E-9EA4-94ECDFAD1B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98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harvey2@illinois.edu" TargetMode="External"/><Relationship Id="rId2" Type="http://schemas.openxmlformats.org/officeDocument/2006/relationships/hyperlink" Target="http://www.better-bos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CA42F-33C9-4BFC-ACB2-3BB46F463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987" y="0"/>
            <a:ext cx="10277863" cy="356616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210C1F"/>
                </a:solidFill>
              </a:rPr>
              <a:t>Effective Ways to Onboard </a:t>
            </a:r>
            <a:br>
              <a:rPr lang="en-US" sz="6000" dirty="0">
                <a:solidFill>
                  <a:srgbClr val="210C1F"/>
                </a:solidFill>
              </a:rPr>
            </a:br>
            <a:r>
              <a:rPr lang="en-US" sz="6000" dirty="0">
                <a:solidFill>
                  <a:srgbClr val="210C1F"/>
                </a:solidFill>
              </a:rPr>
              <a:t>New Employees</a:t>
            </a:r>
            <a:endParaRPr lang="en-US" sz="4800" dirty="0">
              <a:solidFill>
                <a:srgbClr val="210C1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10A1F-295C-4401-ADCA-7CA82B2CA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15865"/>
            <a:ext cx="10058400" cy="1143000"/>
          </a:xfrm>
        </p:spPr>
        <p:txBody>
          <a:bodyPr/>
          <a:lstStyle/>
          <a:p>
            <a:pPr algn="r"/>
            <a:r>
              <a:rPr lang="en-US" dirty="0">
                <a:solidFill>
                  <a:srgbClr val="210C1F"/>
                </a:solidFill>
              </a:rPr>
              <a:t>Benjamin Mead-Harvey</a:t>
            </a:r>
          </a:p>
        </p:txBody>
      </p:sp>
    </p:spTree>
    <p:extLst>
      <p:ext uri="{BB962C8B-B14F-4D97-AF65-F5344CB8AC3E}">
        <p14:creationId xmlns:p14="http://schemas.microsoft.com/office/powerpoint/2010/main" val="3465458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New Employee Check-in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Purpose: check-in meeting, not “checkup” meeting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Weekly. 30 minutes. For at least 4 weeks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Structure:</a:t>
            </a:r>
          </a:p>
          <a:p>
            <a:pPr marL="544068" lvl="1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Answer any questions that came up during past workweek </a:t>
            </a:r>
          </a:p>
          <a:p>
            <a:pPr marL="544068" lvl="1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Chat about the two weekly check-in questions: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210C1F"/>
                </a:solidFill>
              </a:rPr>
              <a:t>“What is left for you to learn before you feel fully comfortable with the work?”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solidFill>
                  <a:srgbClr val="210C1F"/>
                </a:solidFill>
              </a:rPr>
              <a:t>“What can we do to make you feel more comfortable in the workspace?” </a:t>
            </a:r>
          </a:p>
          <a:p>
            <a:pPr marL="544068" lvl="1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Manager describes big-picture expectations</a:t>
            </a:r>
            <a:br>
              <a:rPr lang="en-US" dirty="0">
                <a:solidFill>
                  <a:srgbClr val="210C1F"/>
                </a:solidFill>
              </a:rPr>
            </a:br>
            <a:endParaRPr lang="en-US" dirty="0">
              <a:solidFill>
                <a:srgbClr val="210C1F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First meeting somewhat different structure: explain these meetings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845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Think about the outcomes you are trying to accomplish with a new employee in their first weeks. Build an onboarding process that accomplishes those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Welcome the employee personally with a pre-first day email. Welcome the employee to the team with meaningful introductions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Team-led (manager-facilitated) training beats manager-led training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Weekly check-in meetings are an easy way to ensure your new employee understands expectations and has a place to get answers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My information: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Blog about effective management: </a:t>
            </a:r>
            <a:r>
              <a:rPr lang="en-US" dirty="0">
                <a:solidFill>
                  <a:srgbClr val="210C1F"/>
                </a:solidFill>
                <a:hlinkClick r:id="rId2"/>
              </a:rPr>
              <a:t>www.better-boss.com</a:t>
            </a:r>
            <a:r>
              <a:rPr lang="en-US" dirty="0">
                <a:solidFill>
                  <a:srgbClr val="210C1F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(Click “onboarding” label on right-hand side for posts related to today’s content)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Email: </a:t>
            </a:r>
            <a:r>
              <a:rPr lang="en-US" dirty="0">
                <a:solidFill>
                  <a:srgbClr val="210C1F"/>
                </a:solidFill>
                <a:hlinkClick r:id="rId3"/>
              </a:rPr>
              <a:t>bharvey2@illinois.edu</a:t>
            </a:r>
            <a:r>
              <a:rPr lang="en-US" dirty="0">
                <a:solidFill>
                  <a:srgbClr val="210C1F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</a:t>
            </a:r>
            <a:r>
              <a:rPr lang="en-US" dirty="0" err="1">
                <a:solidFill>
                  <a:srgbClr val="210C1F"/>
                </a:solidFill>
              </a:rPr>
              <a:t>GovLove</a:t>
            </a:r>
            <a:r>
              <a:rPr lang="en-US" dirty="0">
                <a:solidFill>
                  <a:srgbClr val="210C1F"/>
                </a:solidFill>
              </a:rPr>
              <a:t> Podcast episode 440: “Onboarding New Employees”</a:t>
            </a:r>
            <a:br>
              <a:rPr lang="en-US" dirty="0">
                <a:solidFill>
                  <a:srgbClr val="210C1F"/>
                </a:solidFill>
              </a:rPr>
            </a:br>
            <a:br>
              <a:rPr lang="en-US" dirty="0">
                <a:solidFill>
                  <a:srgbClr val="210C1F"/>
                </a:solidFill>
              </a:rPr>
            </a:br>
            <a:br>
              <a:rPr lang="en-US" dirty="0">
                <a:solidFill>
                  <a:srgbClr val="210C1F"/>
                </a:solidFill>
              </a:rPr>
            </a:br>
            <a:endParaRPr lang="en-US" dirty="0">
              <a:solidFill>
                <a:srgbClr val="210C1F"/>
              </a:solidFill>
            </a:endParaRPr>
          </a:p>
          <a:p>
            <a:pPr marL="201168" lvl="1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201168" lvl="1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201168" lvl="1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2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Defining 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For our purposes today: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Onboarding = the stuff the manager does of their own accord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Orientation = the stuff HR does or the stuff that is mandated by policy or law (required trainings, retirement/health insurance forms,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We are talking about </a:t>
            </a:r>
            <a:r>
              <a:rPr lang="en-US" u="sng" dirty="0">
                <a:solidFill>
                  <a:srgbClr val="210C1F"/>
                </a:solidFill>
              </a:rPr>
              <a:t>Onboarding</a:t>
            </a:r>
            <a:r>
              <a:rPr lang="en-US" dirty="0">
                <a:solidFill>
                  <a:srgbClr val="210C1F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1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Wallace: Goals of 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Affirming the employee’s decision to accept the job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Communicating expectations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Encouraging the employee to start thinking in terms of “us” as soon as possible</a:t>
            </a:r>
          </a:p>
          <a:p>
            <a:pPr marL="0" indent="0" algn="l">
              <a:buNone/>
            </a:pPr>
            <a:br>
              <a:rPr lang="en-US" sz="1800" b="0" i="0" dirty="0">
                <a:solidFill>
                  <a:srgbClr val="2D3B45"/>
                </a:solidFill>
                <a:effectLst/>
                <a:latin typeface="Lato Extended"/>
              </a:rPr>
            </a:br>
            <a:br>
              <a:rPr lang="en-US" sz="1800" b="0" i="0" dirty="0">
                <a:solidFill>
                  <a:srgbClr val="2D3B45"/>
                </a:solidFill>
                <a:effectLst/>
                <a:latin typeface="Lato Extended"/>
              </a:rPr>
            </a:br>
            <a:r>
              <a:rPr lang="en-US" sz="1800" b="0" i="0" dirty="0">
                <a:solidFill>
                  <a:srgbClr val="2D3B45"/>
                </a:solidFill>
                <a:effectLst/>
                <a:latin typeface="Lato Extended"/>
              </a:rPr>
              <a:t>Wallace K. </a:t>
            </a:r>
            <a:r>
              <a:rPr lang="en-US" sz="1800" b="0" i="0" u="sng" dirty="0">
                <a:solidFill>
                  <a:srgbClr val="2D3B45"/>
                </a:solidFill>
                <a:effectLst/>
                <a:latin typeface="Lato Extended"/>
              </a:rPr>
              <a:t>Creating an Effective New Employee Orientation Program</a:t>
            </a:r>
            <a:r>
              <a:rPr lang="en-US" sz="1800" b="0" i="0" dirty="0">
                <a:solidFill>
                  <a:srgbClr val="2D3B45"/>
                </a:solidFill>
                <a:effectLst/>
                <a:latin typeface="Lato Extended"/>
              </a:rPr>
              <a:t>. </a:t>
            </a:r>
            <a:r>
              <a:rPr lang="en-US" sz="1800" b="0" i="1" dirty="0">
                <a:solidFill>
                  <a:srgbClr val="2D3B45"/>
                </a:solidFill>
                <a:effectLst/>
                <a:latin typeface="Lato Extended"/>
              </a:rPr>
              <a:t>Library Leadership &amp; Management</a:t>
            </a:r>
            <a:r>
              <a:rPr lang="en-US" sz="1800" b="0" i="0" dirty="0">
                <a:solidFill>
                  <a:srgbClr val="2D3B45"/>
                </a:solidFill>
                <a:effectLst/>
                <a:latin typeface="Lato Extended"/>
              </a:rPr>
              <a:t>. 2009;23(4):168-176.</a:t>
            </a:r>
          </a:p>
          <a:p>
            <a:br>
              <a:rPr lang="en-US" dirty="0"/>
            </a:b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9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Onboarding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Welcome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Planning &amp; Executing the first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New Employee Check-in Meetings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3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Welcome Elements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6248D-4181-41CA-9472-332F7FBBEA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Sent 1 week prior to start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Cover the first-day details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Genuinely encourage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Celebrate their arrival!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Inject some of your personality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6D6EF-9E42-4166-A844-8FFD2C712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First Day Introductions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806E2-BD35-4532-A329-2E9D7F4D99A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Plan 5-7 minutes per staff member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Beyond just names and titles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Encourage a few minutes’ conversation by asking an open-ended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Let them talk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Step forward into conversation to wrap 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3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Planning &amp; Executing the First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Planning &amp; executing first week should be </a:t>
            </a:r>
            <a:r>
              <a:rPr lang="en-US" i="1" dirty="0">
                <a:solidFill>
                  <a:srgbClr val="210C1F"/>
                </a:solidFill>
              </a:rPr>
              <a:t>team-led and manager-facilitated</a:t>
            </a:r>
            <a:r>
              <a:rPr lang="en-US" dirty="0">
                <a:solidFill>
                  <a:srgbClr val="210C1F"/>
                </a:solidFill>
              </a:rPr>
              <a:t>, not manager-led</a:t>
            </a:r>
          </a:p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210C1F"/>
                </a:solidFill>
              </a:rPr>
              <a:t>Broadly, three elements: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Preparing for the first week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Creating the first week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Setting training expectations with team</a:t>
            </a:r>
          </a:p>
        </p:txBody>
      </p:sp>
    </p:spTree>
    <p:extLst>
      <p:ext uri="{BB962C8B-B14F-4D97-AF65-F5344CB8AC3E}">
        <p14:creationId xmlns:p14="http://schemas.microsoft.com/office/powerpoint/2010/main" val="1540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Preparing for the first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Brainstorm training sessions as a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Rank order priority &amp; tweak suggestions from brainstorm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210C1F"/>
                </a:solidFill>
              </a:rPr>
              <a:t>Assign trainings to staff based on interest &amp; expertise</a:t>
            </a:r>
          </a:p>
        </p:txBody>
      </p:sp>
    </p:spTree>
    <p:extLst>
      <p:ext uri="{BB962C8B-B14F-4D97-AF65-F5344CB8AC3E}">
        <p14:creationId xmlns:p14="http://schemas.microsoft.com/office/powerpoint/2010/main" val="48279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Creating the first week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Detailed hour-by-hour plan (even for high-level, autonomous positions)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Everything, not just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Include name of trainer/guide &amp; brief description of training where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Send to team for review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9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5A1-5ADF-47F8-8826-EDF92619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10C1F"/>
                </a:solidFill>
              </a:rPr>
              <a:t>Setting training expectations with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CAF13-4DC0-4C68-B54E-3224C2457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91422"/>
            <a:ext cx="890733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210C1F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rgbClr val="210C1F"/>
                </a:solidFill>
              </a:rPr>
              <a:t>Simply let your team know these two things, and trainings will be of a significantly higher quality: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0C1F"/>
                </a:solidFill>
              </a:rPr>
              <a:t>     “Training is to be planned in advance. No winging it”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210C1F"/>
                </a:solidFill>
              </a:rPr>
              <a:t>     “I’ll </a:t>
            </a:r>
            <a:r>
              <a:rPr lang="en-US" dirty="0">
                <a:solidFill>
                  <a:srgbClr val="210C1F"/>
                </a:solidFill>
              </a:rPr>
              <a:t>do progress check with each of you to see how your training plan </a:t>
            </a:r>
            <a:r>
              <a:rPr lang="en-US">
                <a:solidFill>
                  <a:srgbClr val="210C1F"/>
                </a:solidFill>
              </a:rPr>
              <a:t>is going”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6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2">
      <a:dk1>
        <a:sysClr val="windowText" lastClr="000000"/>
      </a:dk1>
      <a:lt1>
        <a:srgbClr val="E3E8D3"/>
      </a:lt1>
      <a:dk2>
        <a:srgbClr val="455F51"/>
      </a:dk2>
      <a:lt2>
        <a:srgbClr val="E2DFCC"/>
      </a:lt2>
      <a:accent1>
        <a:srgbClr val="FACACB"/>
      </a:accent1>
      <a:accent2>
        <a:srgbClr val="EC2024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5694</TotalTime>
  <Words>597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Lato Extended</vt:lpstr>
      <vt:lpstr>Retrospect</vt:lpstr>
      <vt:lpstr>Effective Ways to Onboard  New Employees</vt:lpstr>
      <vt:lpstr>Defining Onboarding</vt:lpstr>
      <vt:lpstr>Wallace: Goals of Onboarding</vt:lpstr>
      <vt:lpstr>Onboarding Recommendations</vt:lpstr>
      <vt:lpstr>Welcome Elements</vt:lpstr>
      <vt:lpstr>Planning &amp; Executing the First Week</vt:lpstr>
      <vt:lpstr>Preparing for the first week</vt:lpstr>
      <vt:lpstr>Creating the first week schedule</vt:lpstr>
      <vt:lpstr>Setting training expectations with team</vt:lpstr>
      <vt:lpstr>New Employee Check-in Meetings</vt:lpstr>
      <vt:lpstr>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Onboarding:  What Every Great Manager Should Know</dc:title>
  <dc:creator>Mead-Harvey, Benjamin Lee</dc:creator>
  <cp:lastModifiedBy>Mead-Harvey, Benjamin Lee</cp:lastModifiedBy>
  <cp:revision>26</cp:revision>
  <dcterms:created xsi:type="dcterms:W3CDTF">2022-03-17T14:16:19Z</dcterms:created>
  <dcterms:modified xsi:type="dcterms:W3CDTF">2023-05-24T17:54:52Z</dcterms:modified>
</cp:coreProperties>
</file>